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8" r:id="rId4"/>
    <p:sldId id="378" r:id="rId5"/>
    <p:sldId id="379" r:id="rId6"/>
    <p:sldId id="377" r:id="rId8"/>
    <p:sldId id="414" r:id="rId9"/>
    <p:sldId id="439" r:id="rId10"/>
    <p:sldId id="413" r:id="rId11"/>
    <p:sldId id="415" r:id="rId12"/>
    <p:sldId id="447" r:id="rId13"/>
    <p:sldId id="418" r:id="rId14"/>
    <p:sldId id="274" r:id="rId15"/>
    <p:sldId id="353" r:id="rId16"/>
    <p:sldId id="323" r:id="rId17"/>
    <p:sldId id="324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 FY" initials="Z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8781" autoAdjust="0"/>
  </p:normalViewPr>
  <p:slideViewPr>
    <p:cSldViewPr snapToGrid="0">
      <p:cViewPr varScale="1">
        <p:scale>
          <a:sx n="76" d="100"/>
          <a:sy n="76" d="100"/>
        </p:scale>
        <p:origin x="71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10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2BB04-99A4-4E11-A933-BC564344C3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30107-43F5-4D58-8E42-DBF37D6724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我们的新增需求主要是以下三个方向。</a:t>
            </a:r>
            <a:endParaRPr lang="zh-CN" altLang="en-US" dirty="0"/>
          </a:p>
          <a:p>
            <a:r>
              <a:rPr lang="zh-CN" altLang="en-US" dirty="0"/>
              <a:t>过去三个库只在后台数据库中能看见，各类用户均只能看到推荐的特定内容，看不到整个库的全貌。</a:t>
            </a:r>
            <a:endParaRPr lang="zh-CN" altLang="en-US" dirty="0"/>
          </a:p>
          <a:p>
            <a:r>
              <a:rPr lang="zh-CN" altLang="en-US" dirty="0"/>
              <a:t>成果包含论文、专利和科研项目，也相当于是对过去只是论文的扩展。成果推荐中根据具体情况引入</a:t>
            </a:r>
            <a:r>
              <a:rPr lang="en-US" altLang="zh-CN" dirty="0"/>
              <a:t>AI</a:t>
            </a:r>
            <a:r>
              <a:rPr lang="zh-CN" altLang="en-US" dirty="0"/>
              <a:t>模型。</a:t>
            </a:r>
            <a:endParaRPr lang="zh-CN" altLang="en-US" dirty="0"/>
          </a:p>
          <a:p>
            <a:r>
              <a:rPr lang="zh-CN" altLang="en-US" dirty="0"/>
              <a:t>第三点的机制我们在后续开发中也会参考</a:t>
            </a:r>
            <a:r>
              <a:rPr lang="en-US" altLang="zh-CN" dirty="0"/>
              <a:t>chatGPT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我们的新增需求主要是以下三个方向。</a:t>
            </a:r>
            <a:endParaRPr lang="zh-CN" altLang="en-US" dirty="0"/>
          </a:p>
          <a:p>
            <a:r>
              <a:rPr lang="zh-CN" altLang="en-US" dirty="0"/>
              <a:t>过去三个库只在后台数据库中能看见，各类用户均只能看到推荐的特定内容，看不到整个库的全貌。</a:t>
            </a:r>
            <a:endParaRPr lang="zh-CN" altLang="en-US" dirty="0"/>
          </a:p>
          <a:p>
            <a:r>
              <a:rPr lang="zh-CN" altLang="en-US" dirty="0"/>
              <a:t>成果包含论文、专利和科研项目，也相当于是对过去只是论文的扩展。成果推荐中根据具体情况引入</a:t>
            </a:r>
            <a:r>
              <a:rPr lang="en-US" altLang="zh-CN" dirty="0"/>
              <a:t>AI</a:t>
            </a:r>
            <a:r>
              <a:rPr lang="zh-CN" altLang="en-US" dirty="0"/>
              <a:t>模型。</a:t>
            </a:r>
            <a:endParaRPr lang="zh-CN" altLang="en-US" dirty="0"/>
          </a:p>
          <a:p>
            <a:r>
              <a:rPr lang="zh-CN" altLang="en-US" dirty="0"/>
              <a:t>第三点的机制我们在后续开发中也会参考</a:t>
            </a:r>
            <a:r>
              <a:rPr lang="en-US" altLang="zh-CN" dirty="0"/>
              <a:t>chatGPT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我们的新增需求主要是以下三个方向。</a:t>
            </a:r>
            <a:endParaRPr lang="zh-CN" altLang="en-US" dirty="0"/>
          </a:p>
          <a:p>
            <a:r>
              <a:rPr lang="zh-CN" altLang="en-US" dirty="0"/>
              <a:t>过去三个库只在后台数据库中能看见，各类用户均只能看到推荐的特定内容，看不到整个库的全貌。</a:t>
            </a:r>
            <a:endParaRPr lang="zh-CN" altLang="en-US" dirty="0"/>
          </a:p>
          <a:p>
            <a:r>
              <a:rPr lang="zh-CN" altLang="en-US" dirty="0"/>
              <a:t>成果包含论文、专利和科研项目，也相当于是对过去只是论文的扩展。成果推荐中根据具体情况引入</a:t>
            </a:r>
            <a:r>
              <a:rPr lang="en-US" altLang="zh-CN" dirty="0"/>
              <a:t>AI</a:t>
            </a:r>
            <a:r>
              <a:rPr lang="zh-CN" altLang="en-US" dirty="0"/>
              <a:t>模型。</a:t>
            </a:r>
            <a:endParaRPr lang="zh-CN" altLang="en-US" dirty="0"/>
          </a:p>
          <a:p>
            <a:r>
              <a:rPr lang="zh-CN" altLang="en-US" dirty="0"/>
              <a:t>第三点的机制我们在后续开发中也会参考</a:t>
            </a:r>
            <a:r>
              <a:rPr lang="en-US" altLang="zh-CN" dirty="0"/>
              <a:t>chatGPT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我们的新增需求主要是以下三个方向。</a:t>
            </a:r>
            <a:endParaRPr lang="zh-CN" altLang="en-US" dirty="0"/>
          </a:p>
          <a:p>
            <a:r>
              <a:rPr lang="zh-CN" altLang="en-US" dirty="0"/>
              <a:t>过去三个库只在后台数据库中能看见，各类用户均只能看到推荐的特定内容，看不到整个库的全貌。</a:t>
            </a:r>
            <a:endParaRPr lang="zh-CN" altLang="en-US" dirty="0"/>
          </a:p>
          <a:p>
            <a:r>
              <a:rPr lang="zh-CN" altLang="en-US" dirty="0"/>
              <a:t>成果包含论文、专利和科研项目，也相当于是对过去只是论文的扩展。成果推荐中根据具体情况引入</a:t>
            </a:r>
            <a:r>
              <a:rPr lang="en-US" altLang="zh-CN" dirty="0"/>
              <a:t>AI</a:t>
            </a:r>
            <a:r>
              <a:rPr lang="zh-CN" altLang="en-US" dirty="0"/>
              <a:t>模型。</a:t>
            </a:r>
            <a:endParaRPr lang="zh-CN" altLang="en-US" dirty="0"/>
          </a:p>
          <a:p>
            <a:r>
              <a:rPr lang="zh-CN" altLang="en-US" dirty="0"/>
              <a:t>第三点的机制我们在后续开发中也会参考</a:t>
            </a:r>
            <a:r>
              <a:rPr lang="en-US" altLang="zh-CN" dirty="0"/>
              <a:t>chatGPT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我们的新增需求主要是以下三个方向。</a:t>
            </a:r>
            <a:endParaRPr lang="zh-CN" altLang="en-US" dirty="0"/>
          </a:p>
          <a:p>
            <a:r>
              <a:rPr lang="zh-CN" altLang="en-US" dirty="0"/>
              <a:t>过去三个库只在后台数据库中能看见，各类用户均只能看到推荐的特定内容，看不到整个库的全貌。</a:t>
            </a:r>
            <a:endParaRPr lang="zh-CN" altLang="en-US" dirty="0"/>
          </a:p>
          <a:p>
            <a:r>
              <a:rPr lang="zh-CN" altLang="en-US" dirty="0"/>
              <a:t>成果包含论文、专利和科研项目，也相当于是对过去只是论文的扩展。成果推荐中根据具体情况引入</a:t>
            </a:r>
            <a:r>
              <a:rPr lang="en-US" altLang="zh-CN" dirty="0"/>
              <a:t>AI</a:t>
            </a:r>
            <a:r>
              <a:rPr lang="zh-CN" altLang="en-US" dirty="0"/>
              <a:t>模型。</a:t>
            </a:r>
            <a:endParaRPr lang="zh-CN" altLang="en-US" dirty="0"/>
          </a:p>
          <a:p>
            <a:r>
              <a:rPr lang="zh-CN" altLang="en-US" dirty="0"/>
              <a:t>第三点的机制我们在后续开发中也会参考</a:t>
            </a:r>
            <a:r>
              <a:rPr lang="en-US" altLang="zh-CN" dirty="0"/>
              <a:t>chatGPT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我们的新增需求主要是以下三个方向。</a:t>
            </a:r>
            <a:endParaRPr lang="zh-CN" altLang="en-US" dirty="0"/>
          </a:p>
          <a:p>
            <a:r>
              <a:rPr lang="zh-CN" altLang="en-US" dirty="0"/>
              <a:t>过去三个库只在后台数据库中能看见，各类用户均只能看到推荐的特定内容，看不到整个库的全貌。</a:t>
            </a:r>
            <a:endParaRPr lang="zh-CN" altLang="en-US" dirty="0"/>
          </a:p>
          <a:p>
            <a:r>
              <a:rPr lang="zh-CN" altLang="en-US" dirty="0"/>
              <a:t>成果包含论文、专利和科研项目，也相当于是对过去只是论文的扩展。成果推荐中根据具体情况引入</a:t>
            </a:r>
            <a:r>
              <a:rPr lang="en-US" altLang="zh-CN" dirty="0"/>
              <a:t>AI</a:t>
            </a:r>
            <a:r>
              <a:rPr lang="zh-CN" altLang="en-US" dirty="0"/>
              <a:t>模型。</a:t>
            </a:r>
            <a:endParaRPr lang="zh-CN" altLang="en-US" dirty="0"/>
          </a:p>
          <a:p>
            <a:r>
              <a:rPr lang="zh-CN" altLang="en-US" dirty="0"/>
              <a:t>第三点的机制我们在后续开发中也会参考</a:t>
            </a:r>
            <a:r>
              <a:rPr lang="en-US" altLang="zh-CN" dirty="0"/>
              <a:t>chatGPT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我们的新增需求主要是以下三个方向。</a:t>
            </a:r>
            <a:endParaRPr lang="zh-CN" altLang="en-US" dirty="0"/>
          </a:p>
          <a:p>
            <a:r>
              <a:rPr lang="zh-CN" altLang="en-US" dirty="0"/>
              <a:t>过去三个库只在后台数据库中能看见，各类用户均只能看到推荐的特定内容，看不到整个库的全貌。</a:t>
            </a:r>
            <a:endParaRPr lang="zh-CN" altLang="en-US" dirty="0"/>
          </a:p>
          <a:p>
            <a:r>
              <a:rPr lang="zh-CN" altLang="en-US" dirty="0"/>
              <a:t>成果包含论文、专利和科研项目，也相当于是对过去只是论文的扩展。成果推荐中根据具体情况引入</a:t>
            </a:r>
            <a:r>
              <a:rPr lang="en-US" altLang="zh-CN" dirty="0"/>
              <a:t>AI</a:t>
            </a:r>
            <a:r>
              <a:rPr lang="zh-CN" altLang="en-US" dirty="0"/>
              <a:t>模型。</a:t>
            </a:r>
            <a:endParaRPr lang="zh-CN" altLang="en-US" dirty="0"/>
          </a:p>
          <a:p>
            <a:r>
              <a:rPr lang="zh-CN" altLang="en-US" dirty="0"/>
              <a:t>第三点的机制我们在后续开发中也会参考</a:t>
            </a:r>
            <a:r>
              <a:rPr lang="en-US" altLang="zh-CN" dirty="0"/>
              <a:t>chatGPT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2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6732" y="1257908"/>
            <a:ext cx="3409293" cy="4342184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104265" y="1851660"/>
            <a:ext cx="74523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Epp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论文助手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270000" y="3013075"/>
            <a:ext cx="71215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AI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赋能的全能论文研读助手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 descr="buaa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71158" y="4372610"/>
            <a:ext cx="1522730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48441" y="4372610"/>
            <a:ext cx="1522730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五边形 7"/>
          <p:cNvSpPr/>
          <p:nvPr/>
        </p:nvSpPr>
        <p:spPr>
          <a:xfrm>
            <a:off x="687705" y="3655695"/>
            <a:ext cx="8286115" cy="76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85535" y="4458335"/>
            <a:ext cx="152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日期：</a:t>
            </a:r>
            <a:r>
              <a:rPr lang="en-US" altLang="zh-CN" dirty="0"/>
              <a:t>05-31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3971158" y="4483100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汇报：黄一轩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550034" y="4372610"/>
            <a:ext cx="1707409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50035" y="4483100"/>
            <a:ext cx="1710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EPP </a:t>
            </a:r>
            <a:r>
              <a:rPr lang="zh-CN" altLang="en-US" dirty="0"/>
              <a:t>小组</a:t>
            </a:r>
            <a:endParaRPr lang="en-US" altLang="zh-CN" dirty="0"/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3584711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热门文献推荐（李雨萌、周靖宇）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3121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功能开发</a:t>
            </a:r>
            <a:endParaRPr kumimoji="1"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88415" y="1591945"/>
            <a:ext cx="9673590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由于应用交互性数据不足，且文献缺乏前后推荐关联，推荐效果相对不佳，因此选择两种方法混合推荐：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通过使用爬虫爬取arxiv最近一周cv领域的50篇论文进行关键词总结，使用嵌入向量检索相似文献，即推荐的热门文献为</a:t>
            </a: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实时热门文献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根据当前</a:t>
            </a: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仅有的部分交互数据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进行分数计算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两种结合，使用Django框架的cache保证及时性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15" y="4341495"/>
            <a:ext cx="9258300" cy="125285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3191137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管理端（陈俊华）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3121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功能开发</a:t>
            </a:r>
            <a:endParaRPr kumimoji="1"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88415" y="1591945"/>
            <a:ext cx="9673590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用户管理</a:t>
            </a: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论文管理</a:t>
            </a: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用户审核</a:t>
            </a: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美化及完善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0" y="2266950"/>
            <a:ext cx="4970780" cy="28213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55" y="2173605"/>
            <a:ext cx="5283200" cy="29610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275" y="3704590"/>
            <a:ext cx="4770120" cy="271272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25060" y="2931160"/>
            <a:ext cx="4693920" cy="10147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后续计划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8078" y="2676758"/>
            <a:ext cx="1524000" cy="1524000"/>
          </a:xfrm>
          <a:prstGeom prst="rect">
            <a:avLst/>
          </a:prstGeom>
        </p:spPr>
      </p:pic>
      <p:sp>
        <p:nvSpPr>
          <p:cNvPr id="22" name="弧形 6"/>
          <p:cNvSpPr/>
          <p:nvPr/>
        </p:nvSpPr>
        <p:spPr>
          <a:xfrm>
            <a:off x="1370509" y="1845727"/>
            <a:ext cx="3136082" cy="3166334"/>
          </a:xfrm>
          <a:prstGeom prst="arc">
            <a:avLst>
              <a:gd name="adj1" fmla="val 5368489"/>
              <a:gd name="adj2" fmla="val 16261056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弧形 7"/>
          <p:cNvSpPr/>
          <p:nvPr/>
        </p:nvSpPr>
        <p:spPr>
          <a:xfrm>
            <a:off x="2038295" y="2141519"/>
            <a:ext cx="2468295" cy="2628529"/>
          </a:xfrm>
          <a:prstGeom prst="arc">
            <a:avLst>
              <a:gd name="adj1" fmla="val 20643614"/>
              <a:gd name="adj2" fmla="val 3170841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038297" y="2436052"/>
            <a:ext cx="1895666" cy="1895667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8000">
                <a:schemeClr val="bg1">
                  <a:lumMod val="65000"/>
                </a:schemeClr>
              </a:gs>
            </a:gsLst>
            <a:lin ang="2700000" scaled="0"/>
          </a:gradFill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929526" y="2327281"/>
            <a:ext cx="2113208" cy="211320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142398" y="2823412"/>
            <a:ext cx="1687463" cy="132207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PART 03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7" name="弧形 4"/>
          <p:cNvSpPr/>
          <p:nvPr/>
        </p:nvSpPr>
        <p:spPr>
          <a:xfrm>
            <a:off x="1764318" y="2141519"/>
            <a:ext cx="2459926" cy="2496901"/>
          </a:xfrm>
          <a:prstGeom prst="arc">
            <a:avLst>
              <a:gd name="adj1" fmla="val 16135557"/>
              <a:gd name="adj2" fmla="val 8938577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436139" y="4462360"/>
            <a:ext cx="138494" cy="138494"/>
          </a:xfrm>
          <a:prstGeom prst="ellipse">
            <a:avLst/>
          </a:prstGeom>
          <a:solidFill>
            <a:schemeClr val="accent2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656955" y="4362588"/>
            <a:ext cx="80419" cy="804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406965" y="3036202"/>
            <a:ext cx="110651" cy="11065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753294" y="4453635"/>
            <a:ext cx="125309" cy="137583"/>
          </a:xfrm>
          <a:prstGeom prst="rect">
            <a:avLst/>
          </a:prstGeom>
          <a:solidFill>
            <a:srgbClr val="00B0F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907389" y="3468634"/>
            <a:ext cx="85432" cy="85432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647179" y="2327281"/>
            <a:ext cx="168204" cy="168204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920474" y="2174707"/>
            <a:ext cx="68110" cy="6811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074745" y="6510883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梯形 36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 descr="buaa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135022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下周任务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38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PLAN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下周任务</a:t>
            </a:r>
            <a:endParaRPr kumimoji="1"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4475" y="1354455"/>
            <a:ext cx="8425180" cy="5152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>
              <a:lnSpc>
                <a:spcPct val="180000"/>
              </a:lnSpc>
              <a:buFont typeface="Wingdings" panose="05000000000000000000" charset="0"/>
              <a:buChar char="Ø"/>
            </a:pPr>
            <a:r>
              <a:rPr lang="zh-CN" altLang="en-US" sz="2000" dirty="0"/>
              <a:t>管理端</a:t>
            </a:r>
            <a:r>
              <a:rPr lang="zh-CN" altLang="en-US" sz="2000" dirty="0">
                <a:solidFill>
                  <a:srgbClr val="FF0000"/>
                </a:solidFill>
              </a:rPr>
              <a:t>功能完善</a:t>
            </a:r>
            <a:endParaRPr lang="zh-CN" altLang="en-US" sz="2000" dirty="0"/>
          </a:p>
          <a:p>
            <a:pPr marL="108585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完善管理端首页展示内容（陈俊华）</a:t>
            </a:r>
            <a:endParaRPr lang="zh-CN" altLang="en-US" sz="2000" dirty="0"/>
          </a:p>
          <a:p>
            <a:pPr marL="285750" lvl="0" indent="0">
              <a:lnSpc>
                <a:spcPct val="18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管理端</a:t>
            </a:r>
            <a:r>
              <a:rPr lang="zh-CN" altLang="en-US" sz="2000" dirty="0">
                <a:solidFill>
                  <a:srgbClr val="FF0000"/>
                </a:solidFill>
              </a:rPr>
              <a:t>安全性完善</a:t>
            </a:r>
            <a:endParaRPr lang="zh-CN" altLang="en-US" sz="2000" dirty="0"/>
          </a:p>
          <a:p>
            <a:pPr marL="108585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完善并测试管理端操作权限控制，防止不法操作（陈俊华）</a:t>
            </a:r>
            <a:endParaRPr lang="zh-CN" altLang="en-US" sz="2000" dirty="0"/>
          </a:p>
          <a:p>
            <a:pPr marL="285750" lvl="0" indent="0">
              <a:lnSpc>
                <a:spcPct val="18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上线前</a:t>
            </a:r>
            <a:r>
              <a:rPr lang="zh-CN" altLang="en-US" sz="2000" dirty="0">
                <a:solidFill>
                  <a:srgbClr val="FF0000"/>
                </a:solidFill>
              </a:rPr>
              <a:t>综合调测及美化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108585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组内模拟真实使用场景，提出具体问题并进行针对性修改（全体成员）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638962" y="1177134"/>
            <a:ext cx="691407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0" dirty="0">
                <a:solidFill>
                  <a:srgbClr val="EDEEEC">
                    <a:alpha val="60000"/>
                  </a:srgbClr>
                </a:solidFill>
              </a:rPr>
              <a:t>END</a:t>
            </a:r>
            <a:endParaRPr kumimoji="1" lang="zh-CN" altLang="en-US" sz="30000" dirty="0">
              <a:solidFill>
                <a:srgbClr val="EDEEEC">
                  <a:alpha val="60000"/>
                </a:srgbClr>
              </a:solidFill>
            </a:endParaRPr>
          </a:p>
        </p:txBody>
      </p:sp>
      <p:sp>
        <p:nvSpPr>
          <p:cNvPr id="21" name="圆角矩形 22"/>
          <p:cNvSpPr/>
          <p:nvPr/>
        </p:nvSpPr>
        <p:spPr>
          <a:xfrm>
            <a:off x="999459" y="971885"/>
            <a:ext cx="9962708" cy="5581314"/>
          </a:xfrm>
          <a:prstGeom prst="roundRect">
            <a:avLst>
              <a:gd name="adj" fmla="val 6207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579" y="4430851"/>
            <a:ext cx="1629838" cy="207581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788503" y="3116125"/>
            <a:ext cx="638461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spc="100" dirty="0">
                <a:solidFill>
                  <a:srgbClr val="373735"/>
                </a:solidFill>
                <a:uFillTx/>
                <a:latin typeface="华文行楷" panose="02010800040101010101" charset="-122"/>
                <a:ea typeface="华文行楷" panose="02010800040101010101" charset="-122"/>
                <a:cs typeface="经典综艺体简" panose="02010609000101010101" pitchFamily="49" charset="-122"/>
              </a:rPr>
              <a:t>感</a:t>
            </a:r>
            <a:r>
              <a:rPr lang="en-US" altLang="zh-CN" sz="4800" spc="100" dirty="0">
                <a:solidFill>
                  <a:srgbClr val="373735"/>
                </a:solidFill>
                <a:uFillTx/>
                <a:latin typeface="华文行楷" panose="02010800040101010101" charset="-122"/>
                <a:ea typeface="华文行楷" panose="02010800040101010101" charset="-122"/>
                <a:cs typeface="经典综艺体简" panose="02010609000101010101" pitchFamily="49" charset="-122"/>
              </a:rPr>
              <a:t> </a:t>
            </a:r>
            <a:r>
              <a:rPr lang="zh-CN" altLang="en-US" sz="4800" spc="100" dirty="0">
                <a:solidFill>
                  <a:srgbClr val="373735"/>
                </a:solidFill>
                <a:uFillTx/>
                <a:latin typeface="华文行楷" panose="02010800040101010101" charset="-122"/>
                <a:ea typeface="华文行楷" panose="02010800040101010101" charset="-122"/>
                <a:cs typeface="经典综艺体简" panose="02010609000101010101" pitchFamily="49" charset="-122"/>
              </a:rPr>
              <a:t>谢</a:t>
            </a:r>
            <a:r>
              <a:rPr lang="en-US" altLang="zh-CN" sz="4800" spc="100" dirty="0">
                <a:solidFill>
                  <a:srgbClr val="373735"/>
                </a:solidFill>
                <a:uFillTx/>
                <a:latin typeface="华文行楷" panose="02010800040101010101" charset="-122"/>
                <a:ea typeface="华文行楷" panose="02010800040101010101" charset="-122"/>
                <a:cs typeface="经典综艺体简" panose="02010609000101010101" pitchFamily="49" charset="-122"/>
              </a:rPr>
              <a:t> </a:t>
            </a:r>
            <a:r>
              <a:rPr lang="zh-CN" altLang="en-US" sz="4800" spc="100" dirty="0">
                <a:solidFill>
                  <a:srgbClr val="373735"/>
                </a:solidFill>
                <a:uFillTx/>
                <a:latin typeface="华文行楷" panose="02010800040101010101" charset="-122"/>
                <a:ea typeface="华文行楷" panose="02010800040101010101" charset="-122"/>
                <a:cs typeface="经典综艺体简" panose="02010609000101010101" pitchFamily="49" charset="-122"/>
              </a:rPr>
              <a:t>观</a:t>
            </a:r>
            <a:r>
              <a:rPr lang="en-US" altLang="zh-CN" sz="4800" spc="100" dirty="0">
                <a:solidFill>
                  <a:srgbClr val="373735"/>
                </a:solidFill>
                <a:uFillTx/>
                <a:latin typeface="华文行楷" panose="02010800040101010101" charset="-122"/>
                <a:ea typeface="华文行楷" panose="02010800040101010101" charset="-122"/>
                <a:cs typeface="经典综艺体简" panose="02010609000101010101" pitchFamily="49" charset="-122"/>
              </a:rPr>
              <a:t> </a:t>
            </a:r>
            <a:r>
              <a:rPr lang="zh-CN" altLang="en-US" sz="4800" spc="100" dirty="0">
                <a:solidFill>
                  <a:srgbClr val="373735"/>
                </a:solidFill>
                <a:uFillTx/>
                <a:latin typeface="华文行楷" panose="02010800040101010101" charset="-122"/>
                <a:ea typeface="华文行楷" panose="02010800040101010101" charset="-122"/>
                <a:cs typeface="经典综艺体简" panose="02010609000101010101" pitchFamily="49" charset="-122"/>
              </a:rPr>
              <a:t>看</a:t>
            </a:r>
            <a:r>
              <a:rPr lang="en-US" altLang="zh-CN" sz="4800" spc="100" dirty="0">
                <a:solidFill>
                  <a:srgbClr val="373735"/>
                </a:solidFill>
                <a:uFillTx/>
                <a:latin typeface="华文行楷" panose="02010800040101010101" charset="-122"/>
                <a:ea typeface="华文行楷" panose="02010800040101010101" charset="-122"/>
                <a:cs typeface="经典综艺体简" panose="02010609000101010101" pitchFamily="49" charset="-122"/>
              </a:rPr>
              <a:t>!</a:t>
            </a:r>
            <a:endParaRPr kumimoji="0" lang="en-US" altLang="zh-CN" sz="4800" spc="100" noProof="0" dirty="0">
              <a:ln>
                <a:noFill/>
              </a:ln>
              <a:solidFill>
                <a:srgbClr val="373735"/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经典综艺体简" panose="0201060900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34635" y="5302266"/>
            <a:ext cx="1522730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511918" y="5302266"/>
            <a:ext cx="1522730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548880" y="5387975"/>
            <a:ext cx="1477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日期：</a:t>
            </a:r>
            <a:r>
              <a:rPr lang="en-US" altLang="zh-CN" dirty="0"/>
              <a:t>05-16</a:t>
            </a:r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5334635" y="5412756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汇报：</a:t>
            </a:r>
            <a:r>
              <a:rPr lang="zh-CN" altLang="en-US" dirty="0"/>
              <a:t>李雨萌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913511" y="5302266"/>
            <a:ext cx="1707409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913380" y="5412740"/>
            <a:ext cx="1729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EPP </a:t>
            </a:r>
            <a:r>
              <a:rPr lang="zh-CN" altLang="en-US" dirty="0"/>
              <a:t>小组</a:t>
            </a:r>
            <a:endParaRPr lang="en-US" altLang="zh-CN" dirty="0"/>
          </a:p>
        </p:txBody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616373" y="2228671"/>
            <a:ext cx="49592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0" dirty="0">
                <a:solidFill>
                  <a:srgbClr val="E0B465"/>
                </a:solidFill>
              </a:rPr>
              <a:t>Q</a:t>
            </a:r>
            <a:r>
              <a:rPr kumimoji="1" lang="zh-CN" altLang="en-US" sz="15000" dirty="0">
                <a:solidFill>
                  <a:srgbClr val="E0B465"/>
                </a:solidFill>
              </a:rPr>
              <a:t> </a:t>
            </a:r>
            <a:r>
              <a:rPr kumimoji="1" lang="en-US" altLang="zh-CN" sz="15000" dirty="0">
                <a:solidFill>
                  <a:srgbClr val="303230"/>
                </a:solidFill>
              </a:rPr>
              <a:t>&amp;</a:t>
            </a:r>
            <a:r>
              <a:rPr kumimoji="1" lang="zh-CN" altLang="en-US" sz="15000" dirty="0">
                <a:solidFill>
                  <a:srgbClr val="303230"/>
                </a:solidFill>
              </a:rPr>
              <a:t> </a:t>
            </a:r>
            <a:r>
              <a:rPr kumimoji="1" lang="en-US" altLang="zh-CN" sz="15000" dirty="0">
                <a:solidFill>
                  <a:srgbClr val="E0B465"/>
                </a:solidFill>
              </a:rPr>
              <a:t>A</a:t>
            </a:r>
            <a:endParaRPr kumimoji="1" lang="zh-CN" altLang="en-US" sz="15000" dirty="0">
              <a:solidFill>
                <a:srgbClr val="E0B465"/>
              </a:solidFill>
            </a:endParaRPr>
          </a:p>
        </p:txBody>
      </p:sp>
      <p:sp>
        <p:nvSpPr>
          <p:cNvPr id="21" name="圆角矩形 22"/>
          <p:cNvSpPr/>
          <p:nvPr/>
        </p:nvSpPr>
        <p:spPr>
          <a:xfrm>
            <a:off x="999459" y="971885"/>
            <a:ext cx="9962708" cy="5581314"/>
          </a:xfrm>
          <a:prstGeom prst="roundRect">
            <a:avLst>
              <a:gd name="adj" fmla="val 6207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7237730" y="3035935"/>
            <a:ext cx="4375150" cy="905510"/>
            <a:chOff x="11459" y="3425"/>
            <a:chExt cx="6890" cy="1426"/>
          </a:xfrm>
        </p:grpSpPr>
        <p:sp>
          <p:nvSpPr>
            <p:cNvPr id="22" name="圆角矩形 115"/>
            <p:cNvSpPr/>
            <p:nvPr>
              <p:custDataLst>
                <p:tags r:id="rId2"/>
              </p:custDataLst>
            </p:nvPr>
          </p:nvSpPr>
          <p:spPr>
            <a:xfrm>
              <a:off x="11460" y="3425"/>
              <a:ext cx="6889" cy="1427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25400">
              <a:gradFill flip="none" rotWithShape="1"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635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3"/>
              </p:custDataLst>
            </p:nvPr>
          </p:nvSpPr>
          <p:spPr>
            <a:xfrm>
              <a:off x="11459" y="3665"/>
              <a:ext cx="689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PART 02	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本周工作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33" name="弧形 6"/>
          <p:cNvSpPr/>
          <p:nvPr/>
        </p:nvSpPr>
        <p:spPr>
          <a:xfrm>
            <a:off x="1370509" y="1845727"/>
            <a:ext cx="3136082" cy="3166334"/>
          </a:xfrm>
          <a:prstGeom prst="arc">
            <a:avLst>
              <a:gd name="adj1" fmla="val 5368489"/>
              <a:gd name="adj2" fmla="val 16261056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弧形 7"/>
          <p:cNvSpPr/>
          <p:nvPr/>
        </p:nvSpPr>
        <p:spPr>
          <a:xfrm>
            <a:off x="2038295" y="2141519"/>
            <a:ext cx="2468295" cy="2628529"/>
          </a:xfrm>
          <a:prstGeom prst="arc">
            <a:avLst>
              <a:gd name="adj1" fmla="val 20643614"/>
              <a:gd name="adj2" fmla="val 3170841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038297" y="2436052"/>
            <a:ext cx="1895666" cy="1895667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8000">
                <a:schemeClr val="bg1">
                  <a:lumMod val="65000"/>
                </a:schemeClr>
              </a:gs>
            </a:gsLst>
            <a:lin ang="2700000" scaled="0"/>
          </a:gradFill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1929526" y="2327281"/>
            <a:ext cx="2113208" cy="211320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123264" y="3036202"/>
            <a:ext cx="1687463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目录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3" name="弧形 4"/>
          <p:cNvSpPr/>
          <p:nvPr/>
        </p:nvSpPr>
        <p:spPr>
          <a:xfrm>
            <a:off x="1764318" y="2141519"/>
            <a:ext cx="2459926" cy="2496901"/>
          </a:xfrm>
          <a:prstGeom prst="arc">
            <a:avLst>
              <a:gd name="adj1" fmla="val 16135557"/>
              <a:gd name="adj2" fmla="val 8938577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436139" y="4462360"/>
            <a:ext cx="138494" cy="138494"/>
          </a:xfrm>
          <a:prstGeom prst="ellipse">
            <a:avLst/>
          </a:prstGeom>
          <a:solidFill>
            <a:schemeClr val="accent2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656955" y="4362588"/>
            <a:ext cx="80419" cy="804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411123" y="3036689"/>
            <a:ext cx="110651" cy="11065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753294" y="4453635"/>
            <a:ext cx="125309" cy="137583"/>
          </a:xfrm>
          <a:prstGeom prst="rect">
            <a:avLst/>
          </a:prstGeom>
          <a:solidFill>
            <a:srgbClr val="00B0F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907389" y="3468634"/>
            <a:ext cx="85432" cy="85432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647179" y="2327281"/>
            <a:ext cx="168204" cy="168204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920474" y="2174707"/>
            <a:ext cx="68110" cy="6811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23"/>
          <p:cNvSpPr/>
          <p:nvPr/>
        </p:nvSpPr>
        <p:spPr>
          <a:xfrm>
            <a:off x="-1546388" y="-910390"/>
            <a:ext cx="8344611" cy="8678779"/>
          </a:xfrm>
          <a:prstGeom prst="arc">
            <a:avLst>
              <a:gd name="adj1" fmla="val 18427511"/>
              <a:gd name="adj2" fmla="val 3189909"/>
            </a:avLst>
          </a:prstGeom>
          <a:ln w="31750">
            <a:gradFill>
              <a:gsLst>
                <a:gs pos="86000">
                  <a:srgbClr val="0FB3EE"/>
                </a:gs>
                <a:gs pos="0">
                  <a:schemeClr val="bg1">
                    <a:lumMod val="85000"/>
                  </a:scheme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梯形 29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7276465" y="4638675"/>
            <a:ext cx="4375150" cy="905510"/>
            <a:chOff x="11460" y="5803"/>
            <a:chExt cx="6890" cy="1426"/>
          </a:xfrm>
        </p:grpSpPr>
        <p:sp>
          <p:nvSpPr>
            <p:cNvPr id="25" name="圆角矩形 115"/>
            <p:cNvSpPr/>
            <p:nvPr>
              <p:custDataLst>
                <p:tags r:id="rId5"/>
              </p:custDataLst>
            </p:nvPr>
          </p:nvSpPr>
          <p:spPr>
            <a:xfrm>
              <a:off x="11460" y="5803"/>
              <a:ext cx="6889" cy="142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5400">
              <a:gradFill flip="none" rotWithShape="1">
                <a:gsLst>
                  <a:gs pos="100000">
                    <a:srgbClr val="CFCFCF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635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6"/>
              </p:custDataLst>
            </p:nvPr>
          </p:nvSpPr>
          <p:spPr>
            <a:xfrm>
              <a:off x="11460" y="6083"/>
              <a:ext cx="689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PART 03	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后续计划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pic>
        <p:nvPicPr>
          <p:cNvPr id="2" name="图片 1" descr="buaacs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6" name="圆角矩形 115"/>
          <p:cNvSpPr/>
          <p:nvPr>
            <p:custDataLst>
              <p:tags r:id="rId9"/>
            </p:custDataLst>
          </p:nvPr>
        </p:nvSpPr>
        <p:spPr>
          <a:xfrm>
            <a:off x="7239000" y="1434465"/>
            <a:ext cx="4374515" cy="906145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>
            <a:gradFill flip="none" rotWithShape="1">
              <a:gsLst>
                <a:gs pos="100000">
                  <a:schemeClr val="bg1">
                    <a:lumMod val="6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7238365" y="1586865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PART 01	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整体情况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25060" y="2931160"/>
            <a:ext cx="4693920" cy="10147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整体情况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8078" y="2676758"/>
            <a:ext cx="1524000" cy="1524000"/>
          </a:xfrm>
          <a:prstGeom prst="rect">
            <a:avLst/>
          </a:prstGeom>
        </p:spPr>
      </p:pic>
      <p:sp>
        <p:nvSpPr>
          <p:cNvPr id="22" name="弧形 6"/>
          <p:cNvSpPr/>
          <p:nvPr/>
        </p:nvSpPr>
        <p:spPr>
          <a:xfrm>
            <a:off x="1370509" y="1845727"/>
            <a:ext cx="3136082" cy="3166334"/>
          </a:xfrm>
          <a:prstGeom prst="arc">
            <a:avLst>
              <a:gd name="adj1" fmla="val 5368489"/>
              <a:gd name="adj2" fmla="val 16261056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弧形 7"/>
          <p:cNvSpPr/>
          <p:nvPr/>
        </p:nvSpPr>
        <p:spPr>
          <a:xfrm>
            <a:off x="2038295" y="2141519"/>
            <a:ext cx="2468295" cy="2628529"/>
          </a:xfrm>
          <a:prstGeom prst="arc">
            <a:avLst>
              <a:gd name="adj1" fmla="val 20643614"/>
              <a:gd name="adj2" fmla="val 3170841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038297" y="2436052"/>
            <a:ext cx="1895666" cy="1895667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8000">
                <a:schemeClr val="bg1">
                  <a:lumMod val="65000"/>
                </a:schemeClr>
              </a:gs>
            </a:gsLst>
            <a:lin ang="2700000" scaled="0"/>
          </a:gradFill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929526" y="2327281"/>
            <a:ext cx="2113208" cy="211320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142398" y="2823412"/>
            <a:ext cx="1687463" cy="132207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PART 01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7" name="弧形 4"/>
          <p:cNvSpPr/>
          <p:nvPr/>
        </p:nvSpPr>
        <p:spPr>
          <a:xfrm>
            <a:off x="1764318" y="2141519"/>
            <a:ext cx="2459926" cy="2496901"/>
          </a:xfrm>
          <a:prstGeom prst="arc">
            <a:avLst>
              <a:gd name="adj1" fmla="val 16135557"/>
              <a:gd name="adj2" fmla="val 8938577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436139" y="4462360"/>
            <a:ext cx="138494" cy="138494"/>
          </a:xfrm>
          <a:prstGeom prst="ellipse">
            <a:avLst/>
          </a:prstGeom>
          <a:solidFill>
            <a:schemeClr val="accent2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656955" y="4362588"/>
            <a:ext cx="80419" cy="804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406965" y="3036202"/>
            <a:ext cx="110651" cy="11065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753294" y="4453635"/>
            <a:ext cx="125309" cy="137583"/>
          </a:xfrm>
          <a:prstGeom prst="rect">
            <a:avLst/>
          </a:prstGeom>
          <a:solidFill>
            <a:srgbClr val="00B0F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907389" y="3468634"/>
            <a:ext cx="85432" cy="85432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647179" y="2327281"/>
            <a:ext cx="168204" cy="168204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920474" y="2174707"/>
            <a:ext cx="68110" cy="6811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074745" y="6510883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梯形 36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 descr="buaa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1344073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整体进度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9135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项目整体情况</a:t>
            </a:r>
            <a:endParaRPr kumimoji="1"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8415" y="1591945"/>
            <a:ext cx="9673590" cy="1694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</a:t>
            </a:r>
            <a:r>
              <a:rPr kumimoji="1"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alpha</a:t>
            </a: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评审意见</a:t>
            </a: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进一步完善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开始进行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内部测试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着手部署并发布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互测版本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3076575"/>
            <a:ext cx="7439660" cy="344868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25060" y="2931160"/>
            <a:ext cx="4693920" cy="10147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本周工作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8078" y="2676758"/>
            <a:ext cx="1524000" cy="1524000"/>
          </a:xfrm>
          <a:prstGeom prst="rect">
            <a:avLst/>
          </a:prstGeom>
        </p:spPr>
      </p:pic>
      <p:sp>
        <p:nvSpPr>
          <p:cNvPr id="22" name="弧形 6"/>
          <p:cNvSpPr/>
          <p:nvPr/>
        </p:nvSpPr>
        <p:spPr>
          <a:xfrm>
            <a:off x="1370509" y="1845727"/>
            <a:ext cx="3136082" cy="3166334"/>
          </a:xfrm>
          <a:prstGeom prst="arc">
            <a:avLst>
              <a:gd name="adj1" fmla="val 5368489"/>
              <a:gd name="adj2" fmla="val 16261056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弧形 7"/>
          <p:cNvSpPr/>
          <p:nvPr/>
        </p:nvSpPr>
        <p:spPr>
          <a:xfrm>
            <a:off x="2038295" y="2141519"/>
            <a:ext cx="2468295" cy="2628529"/>
          </a:xfrm>
          <a:prstGeom prst="arc">
            <a:avLst>
              <a:gd name="adj1" fmla="val 20643614"/>
              <a:gd name="adj2" fmla="val 3170841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038297" y="2436052"/>
            <a:ext cx="1895666" cy="1895667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8000">
                <a:schemeClr val="bg1">
                  <a:lumMod val="65000"/>
                </a:schemeClr>
              </a:gs>
            </a:gsLst>
            <a:lin ang="2700000" scaled="0"/>
          </a:gradFill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929526" y="2327281"/>
            <a:ext cx="2113208" cy="211320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142398" y="2823412"/>
            <a:ext cx="1687463" cy="132207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PART 02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7" name="弧形 4"/>
          <p:cNvSpPr/>
          <p:nvPr/>
        </p:nvSpPr>
        <p:spPr>
          <a:xfrm>
            <a:off x="1764318" y="2141519"/>
            <a:ext cx="2459926" cy="2496901"/>
          </a:xfrm>
          <a:prstGeom prst="arc">
            <a:avLst>
              <a:gd name="adj1" fmla="val 16135557"/>
              <a:gd name="adj2" fmla="val 8938577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436139" y="4462360"/>
            <a:ext cx="138494" cy="138494"/>
          </a:xfrm>
          <a:prstGeom prst="ellipse">
            <a:avLst/>
          </a:prstGeom>
          <a:solidFill>
            <a:schemeClr val="accent2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656955" y="4362588"/>
            <a:ext cx="80419" cy="804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406965" y="3036202"/>
            <a:ext cx="110651" cy="11065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753294" y="4453635"/>
            <a:ext cx="125309" cy="137583"/>
          </a:xfrm>
          <a:prstGeom prst="rect">
            <a:avLst/>
          </a:prstGeom>
          <a:solidFill>
            <a:srgbClr val="00B0F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907389" y="3468634"/>
            <a:ext cx="85432" cy="85432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647179" y="2327281"/>
            <a:ext cx="168204" cy="168204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920474" y="2174707"/>
            <a:ext cx="68110" cy="6811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074745" y="6510883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梯形 36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 descr="buaa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289492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搜索界面（李雨萌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）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3121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界面美化</a:t>
            </a:r>
            <a:endParaRPr kumimoji="1"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8415" y="1591945"/>
            <a:ext cx="9673590" cy="2270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初步完成页面美化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背景美化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搜索框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页面标题实现打字机效果，提升页面展示效果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bandicam 2024-05-30 16-42-02-61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8380" y="3517900"/>
            <a:ext cx="5095240" cy="2911475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289492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全文解读（李雨萌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）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3121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界面美化</a:t>
            </a:r>
            <a:endParaRPr kumimoji="1"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8415" y="1591945"/>
            <a:ext cx="9673590" cy="2270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页面美化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背景及布局美化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增加文件拖拽上传、文件库管理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15" y="3126105"/>
            <a:ext cx="5379085" cy="3140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80" y="2068195"/>
            <a:ext cx="5352415" cy="33896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4018041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搜索结果及研读界面（金楷茗</a:t>
              </a: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+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杨博文）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3121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界面美化</a:t>
            </a:r>
            <a:endParaRPr kumimoji="1"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8415" y="1591945"/>
            <a:ext cx="9673590" cy="2270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搜索结果</a:t>
            </a:r>
            <a:endParaRPr kumimoji="1"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过滤</a:t>
            </a: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美化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研读界面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增加初始化加载动画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55" y="3531870"/>
            <a:ext cx="5322570" cy="2892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625" y="1473200"/>
            <a:ext cx="1943100" cy="475297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399418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整体动效和导航栏布局美化（黄一轩）</a:t>
              </a:r>
              <a:endPara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3121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界面美化</a:t>
            </a:r>
            <a:endParaRPr kumimoji="1"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8415" y="1591945"/>
            <a:ext cx="9673590" cy="2270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动效</a:t>
            </a:r>
            <a:endParaRPr kumimoji="1"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完善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个人中心</a:t>
            </a: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页签切换动效以及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导航栏</a:t>
            </a: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切换时头像变化动效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导航栏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增加头像和退出登录控件，便于后续新功能增加</a:t>
            </a:r>
            <a:endParaRPr kumimoji="1"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2625090"/>
            <a:ext cx="7919720" cy="459740"/>
          </a:xfrm>
          <a:prstGeom prst="rect">
            <a:avLst/>
          </a:prstGeom>
        </p:spPr>
      </p:pic>
      <p:pic>
        <p:nvPicPr>
          <p:cNvPr id="4" name="bandicam 2024-05-30 14-53-50-894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4240" y="3627755"/>
            <a:ext cx="5629910" cy="246761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23.6,&quot;left&quot;:569.9,&quot;top&quot;:112.95,&quot;width&quot;:347.55}"/>
</p:tagLst>
</file>

<file path=ppt/tags/tag10.xml><?xml version="1.0" encoding="utf-8"?>
<p:tagLst xmlns:p="http://schemas.openxmlformats.org/presentationml/2006/main">
  <p:tag name="KSO_WPP_MARK_KEY" val="cb220a7e-5d54-4fd1-b206-20f36c46854c"/>
  <p:tag name="COMMONDATA" val="eyJoZGlkIjoiYTU5MzAxZWY0Y2ZiYzMyNTk2MGM2ZDcyYmE3NTUzOTQifQ=="/>
  <p:tag name="commondata" val="eyJoZGlkIjoiMDJkNzEyNWExZDljOGYxNGI1YmE4MjVkYmI0OWE2NTcifQ=="/>
</p:tagLst>
</file>

<file path=ppt/tags/tag2.xml><?xml version="1.0" encoding="utf-8"?>
<p:tagLst xmlns:p="http://schemas.openxmlformats.org/presentationml/2006/main">
  <p:tag name="KSO_WM_DIAGRAM_VIRTUALLY_FRAME" val="{&quot;height&quot;:323.6,&quot;left&quot;:569.9,&quot;top&quot;:112.95,&quot;width&quot;:347.55}"/>
</p:tagLst>
</file>

<file path=ppt/tags/tag3.xml><?xml version="1.0" encoding="utf-8"?>
<p:tagLst xmlns:p="http://schemas.openxmlformats.org/presentationml/2006/main">
  <p:tag name="KSO_WM_DIAGRAM_VIRTUALLY_FRAME" val="{&quot;height&quot;:323.6,&quot;left&quot;:569.9,&quot;top&quot;:112.95,&quot;width&quot;:347.55}"/>
</p:tagLst>
</file>

<file path=ppt/tags/tag4.xml><?xml version="1.0" encoding="utf-8"?>
<p:tagLst xmlns:p="http://schemas.openxmlformats.org/presentationml/2006/main">
  <p:tag name="KSO_WM_DIAGRAM_VIRTUALLY_FRAME" val="{&quot;height&quot;:323.6,&quot;left&quot;:569.9,&quot;top&quot;:112.95,&quot;width&quot;:347.55}"/>
</p:tagLst>
</file>

<file path=ppt/tags/tag5.xml><?xml version="1.0" encoding="utf-8"?>
<p:tagLst xmlns:p="http://schemas.openxmlformats.org/presentationml/2006/main">
  <p:tag name="KSO_WM_DIAGRAM_VIRTUALLY_FRAME" val="{&quot;height&quot;:323.6,&quot;left&quot;:569.9,&quot;top&quot;:112.95,&quot;width&quot;:347.55}"/>
</p:tagLst>
</file>

<file path=ppt/tags/tag6.xml><?xml version="1.0" encoding="utf-8"?>
<p:tagLst xmlns:p="http://schemas.openxmlformats.org/presentationml/2006/main">
  <p:tag name="KSO_WM_DIAGRAM_VIRTUALLY_FRAME" val="{&quot;height&quot;:323.6,&quot;left&quot;:569.9,&quot;top&quot;:112.95,&quot;width&quot;:347.55}"/>
</p:tagLst>
</file>

<file path=ppt/tags/tag7.xml><?xml version="1.0" encoding="utf-8"?>
<p:tagLst xmlns:p="http://schemas.openxmlformats.org/presentationml/2006/main">
  <p:tag name="KSO_WM_UNIT_PLACING_PICTURE_USER_VIEWPORT" val="{&quot;height&quot;:960,&quot;width&quot;:3900}"/>
</p:tagLst>
</file>

<file path=ppt/tags/tag8.xml><?xml version="1.0" encoding="utf-8"?>
<p:tagLst xmlns:p="http://schemas.openxmlformats.org/presentationml/2006/main">
  <p:tag name="KSO_WM_DIAGRAM_VIRTUALLY_FRAME" val="{&quot;height&quot;:323.6,&quot;left&quot;:569.9,&quot;top&quot;:112.95,&quot;width&quot;:347.55}"/>
</p:tagLst>
</file>

<file path=ppt/tags/tag9.xml><?xml version="1.0" encoding="utf-8"?>
<p:tagLst xmlns:p="http://schemas.openxmlformats.org/presentationml/2006/main">
  <p:tag name="KSO_WM_DIAGRAM_VIRTUALLY_FRAME" val="{&quot;height&quot;:323.6,&quot;left&quot;:569.9,&quot;top&quot;:112.95,&quot;width&quot;:347.5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1005</Words>
  <Application>WPS 演示</Application>
  <PresentationFormat>宽屏</PresentationFormat>
  <Paragraphs>169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Yuppy SC</vt:lpstr>
      <vt:lpstr>经典综艺体简</vt:lpstr>
      <vt:lpstr>Verdana</vt:lpstr>
      <vt:lpstr>Arial</vt:lpstr>
      <vt:lpstr>Aharoni</vt:lpstr>
      <vt:lpstr>Yu Gothic UI Semibold</vt:lpstr>
      <vt:lpstr>Verdana</vt:lpstr>
      <vt:lpstr>Wingdings</vt:lpstr>
      <vt:lpstr>华文行楷</vt:lpstr>
      <vt:lpstr>Calibri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薛定谔的猫</cp:lastModifiedBy>
  <cp:revision>610</cp:revision>
  <dcterms:created xsi:type="dcterms:W3CDTF">2024-04-25T14:34:00Z</dcterms:created>
  <dcterms:modified xsi:type="dcterms:W3CDTF">2024-05-31T00:02:30Z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FDBF541E10DDD0FCA8FA29667F9F6B18_43</vt:lpwstr>
  </property>
  <property fmtid="{D5CDD505-2E9C-101B-9397-08002B2CF9AE}" pid="3" name="KSOProductBuildVer">
    <vt:lpwstr>2052-12.1.0.16929</vt:lpwstr>
  </property>
</Properties>
</file>